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956" y="-4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E8608F-A2B7-40BE-B5B3-AC5421FDC0ED}" type="datetimeFigureOut">
              <a:rPr lang="en-US" smtClean="0"/>
              <a:t>1/19/2021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D4C5D6-9DC8-41A6-A63E-2A2D51516A73}" type="slidenum">
              <a:rPr lang="en-US" smtClean="0"/>
              <a:t>‹#›</a:t>
            </a:fld>
            <a:endParaRPr lang="en-US"/>
          </a:p>
        </p:txBody>
      </p:sp>
    </p:spTree>
    <p:extLst>
      <p:ext uri="{BB962C8B-B14F-4D97-AF65-F5344CB8AC3E}">
        <p14:creationId xmlns:p14="http://schemas.microsoft.com/office/powerpoint/2010/main" val="2031233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year 2020 was an unprecedented year</a:t>
            </a:r>
            <a:r>
              <a:rPr lang="en-US" baseline="0" dirty="0" smtClean="0"/>
              <a:t> because it saw the world face one of the most challenging health problems of ages. As High McKenna explains in the article </a:t>
            </a:r>
            <a:r>
              <a:rPr lang="en-US" i="1" baseline="0" dirty="0" smtClean="0"/>
              <a:t>Covid-19: Ethical Issues for Nurses</a:t>
            </a:r>
            <a:r>
              <a:rPr lang="en-US" i="0" baseline="0" dirty="0" smtClean="0"/>
              <a:t>, the important role of nurses has emerged clearly as people lauded their effort in the fight to contain the spread of this disease.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2</a:t>
            </a:fld>
            <a:endParaRPr lang="en-US"/>
          </a:p>
        </p:txBody>
      </p:sp>
    </p:spTree>
    <p:extLst>
      <p:ext uri="{BB962C8B-B14F-4D97-AF65-F5344CB8AC3E}">
        <p14:creationId xmlns:p14="http://schemas.microsoft.com/office/powerpoint/2010/main" val="784042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the emergence of Covid-19, nurses had problems, which they addressed in different ways, mainly strike. However, covid-19 presented a new challenge for them to make such decisions that they used to pre-</a:t>
            </a:r>
            <a:r>
              <a:rPr lang="en-US" baseline="0" dirty="0" err="1" smtClean="0"/>
              <a:t>covid</a:t>
            </a:r>
            <a:r>
              <a:rPr lang="en-US" baseline="0" dirty="0" smtClean="0"/>
              <a:t>. This includes ability to adhere to the two main principles in nursing as well as advocate for their rights. The two principles include beneficence and </a:t>
            </a:r>
            <a:r>
              <a:rPr lang="en-US" baseline="0" dirty="0" err="1" smtClean="0"/>
              <a:t>nonmaleficence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3</a:t>
            </a:fld>
            <a:endParaRPr lang="en-US"/>
          </a:p>
        </p:txBody>
      </p:sp>
    </p:spTree>
    <p:extLst>
      <p:ext uri="{BB962C8B-B14F-4D97-AF65-F5344CB8AC3E}">
        <p14:creationId xmlns:p14="http://schemas.microsoft.com/office/powerpoint/2010/main" val="1250037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a:t>
            </a:r>
            <a:r>
              <a:rPr lang="en-US" baseline="0" dirty="0" smtClean="0"/>
              <a:t> are guided by two main principles. According the article, these two principles include beneficence and </a:t>
            </a:r>
            <a:r>
              <a:rPr lang="en-US" baseline="0" dirty="0" err="1" smtClean="0"/>
              <a:t>nonmaleficence</a:t>
            </a:r>
            <a:r>
              <a:rPr lang="en-US" baseline="0" dirty="0" smtClean="0"/>
              <a:t>. Each of these principles is important and acts as a guiding line for the nurses. However, with the pandemic, nurses were faced with a difficult choice to decide on whether to advocate for their rights through the industrial actions as they normally do and go against these principles or not.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4</a:t>
            </a:fld>
            <a:endParaRPr lang="en-US"/>
          </a:p>
        </p:txBody>
      </p:sp>
    </p:spTree>
    <p:extLst>
      <p:ext uri="{BB962C8B-B14F-4D97-AF65-F5344CB8AC3E}">
        <p14:creationId xmlns:p14="http://schemas.microsoft.com/office/powerpoint/2010/main" val="4053331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a:t>
            </a:r>
            <a:r>
              <a:rPr lang="en-US" baseline="0" dirty="0" smtClean="0"/>
              <a:t> have a duty and that duty involves primarily taking care of the patients and not causing any harm or letting harm get to them. As such, the two principles were tested during the coronavirus pandemic as nurses were to make choices that would either compromise their principles or affect their work motivation and performance. This dilemma raised the concerns of patients’ safety standards in hospitals across Europe.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5</a:t>
            </a:fld>
            <a:endParaRPr lang="en-US"/>
          </a:p>
        </p:txBody>
      </p:sp>
    </p:spTree>
    <p:extLst>
      <p:ext uri="{BB962C8B-B14F-4D97-AF65-F5344CB8AC3E}">
        <p14:creationId xmlns:p14="http://schemas.microsoft.com/office/powerpoint/2010/main" val="3015608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Being a nurse means</a:t>
            </a:r>
            <a:r>
              <a:rPr lang="en-US" baseline="0" dirty="0" smtClean="0"/>
              <a:t> that one comes to faces with different situations including patients who are on the brink of death. However, during the pandemic nurses faced one of the worst challenging times of their career and even lifetime. The foundation of nursing practice is based on the two explained principles, which include beneficence and </a:t>
            </a:r>
            <a:r>
              <a:rPr lang="en-US" baseline="0" dirty="0" err="1" smtClean="0"/>
              <a:t>nonmaleficence</a:t>
            </a:r>
            <a:r>
              <a:rPr lang="en-US" baseline="0" dirty="0" smtClean="0"/>
              <a:t>. These principles require nurses to alleviate patient’s suffering, restore their health, and respect patients’ dignity and rights. However, abiding by these principles at all times means that one must make a choice to either abandon him or herself, which creates an ethical dilemma.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6</a:t>
            </a:fld>
            <a:endParaRPr lang="en-US"/>
          </a:p>
        </p:txBody>
      </p:sp>
    </p:spTree>
    <p:extLst>
      <p:ext uri="{BB962C8B-B14F-4D97-AF65-F5344CB8AC3E}">
        <p14:creationId xmlns:p14="http://schemas.microsoft.com/office/powerpoint/2010/main" val="1946487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though nurses</a:t>
            </a:r>
            <a:r>
              <a:rPr lang="en-US" baseline="0" dirty="0" smtClean="0"/>
              <a:t> are expected to be there for patients and do all they can to meet the needs of their patients, little attention has been given to the fact that they are also human beings and professionals like anyone else. They have their lives to live and other people to take care of. This role as a nurse is a profession and a job that they do to get income to settle their problems. However, sometimes, it also means going against the very principles of their work as nurses if they must advocate for those rights.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7</a:t>
            </a:fld>
            <a:endParaRPr lang="en-US"/>
          </a:p>
        </p:txBody>
      </p:sp>
    </p:spTree>
    <p:extLst>
      <p:ext uri="{BB962C8B-B14F-4D97-AF65-F5344CB8AC3E}">
        <p14:creationId xmlns:p14="http://schemas.microsoft.com/office/powerpoint/2010/main" val="1730918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a:t>
            </a:r>
            <a:r>
              <a:rPr lang="en-US" baseline="0" dirty="0" smtClean="0"/>
              <a:t> were affected by the pandemic just like anyone else, and in some cases, even more than others. Being in the frontline means that they are exposed to unlimited risks of contracting the disease. As McKenna (2020) explains, some more than 100 nurses in the UK were reported to have been emotionally traumatized in March as a result of exposure to covid-19 treatment settings.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8</a:t>
            </a:fld>
            <a:endParaRPr lang="en-US"/>
          </a:p>
        </p:txBody>
      </p:sp>
    </p:spTree>
    <p:extLst>
      <p:ext uri="{BB962C8B-B14F-4D97-AF65-F5344CB8AC3E}">
        <p14:creationId xmlns:p14="http://schemas.microsoft.com/office/powerpoint/2010/main" val="3443480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a:t>
            </a:r>
            <a:r>
              <a:rPr lang="en-US" baseline="0" dirty="0" smtClean="0"/>
              <a:t> are expected to be healthy, both physically and emotionally, but as McKenna explains, this is just a misconception that people believe. Many nurses lost their lives during the pandemic not because they contracted the diseases, but they took their own lives. McKenna cited some few cases including Daniela </a:t>
            </a:r>
            <a:r>
              <a:rPr lang="en-US" baseline="0" dirty="0" err="1" smtClean="0"/>
              <a:t>Trezzi</a:t>
            </a:r>
            <a:r>
              <a:rPr lang="en-US" baseline="0" dirty="0" smtClean="0"/>
              <a:t>, an Italian nurse who was treating covid-19 patients who took her life in fear of having spread the disease.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9</a:t>
            </a:fld>
            <a:endParaRPr lang="en-US"/>
          </a:p>
        </p:txBody>
      </p:sp>
    </p:spTree>
    <p:extLst>
      <p:ext uri="{BB962C8B-B14F-4D97-AF65-F5344CB8AC3E}">
        <p14:creationId xmlns:p14="http://schemas.microsoft.com/office/powerpoint/2010/main" val="1366577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decision can be</a:t>
            </a:r>
            <a:r>
              <a:rPr lang="en-US" baseline="0" dirty="0" smtClean="0"/>
              <a:t> difficult as deciding the death of another person. Most hospitals did not have sufficient facilities to deal with the covid-19, especially earlier in the year. Nurses faced ethical dilemma including having to decide who to be put on the limited ICU beds and ventilators, which were all critical in the treatment of covid-19. This is a decision that should not be given to anyone, and yet, nurses faced it.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10</a:t>
            </a:fld>
            <a:endParaRPr lang="en-US"/>
          </a:p>
        </p:txBody>
      </p:sp>
    </p:spTree>
    <p:extLst>
      <p:ext uri="{BB962C8B-B14F-4D97-AF65-F5344CB8AC3E}">
        <p14:creationId xmlns:p14="http://schemas.microsoft.com/office/powerpoint/2010/main" val="2533322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decision of what is right seems</a:t>
            </a:r>
            <a:r>
              <a:rPr lang="en-US" baseline="0" dirty="0" smtClean="0"/>
              <a:t> to be difficult, but it has never been so difficult as it was during the pandemic for the nursing practitioners. Nurses had to make decisions that not only impact their patients’ lives but their own as well. However, the most critical decision was about deciding how to distribute the limited resources. As McKenna explains, no matter the theory they used, they still end up sacrificing something else.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11</a:t>
            </a:fld>
            <a:endParaRPr lang="en-US"/>
          </a:p>
        </p:txBody>
      </p:sp>
    </p:spTree>
    <p:extLst>
      <p:ext uri="{BB962C8B-B14F-4D97-AF65-F5344CB8AC3E}">
        <p14:creationId xmlns:p14="http://schemas.microsoft.com/office/powerpoint/2010/main" val="394488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availability of insufficient resources made it difficult for nurses to apply concepts that would benefit everyone. However, this was not possible as any attempt to make a decision would result in creating another problem. This is reflected in the application of the principle of utilitarianism, which involves achieving the greater good no matter the decision. However, as McKenna’s article shows, this created tension and stress for nurses.</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12</a:t>
            </a:fld>
            <a:endParaRPr lang="en-US"/>
          </a:p>
        </p:txBody>
      </p:sp>
    </p:spTree>
    <p:extLst>
      <p:ext uri="{BB962C8B-B14F-4D97-AF65-F5344CB8AC3E}">
        <p14:creationId xmlns:p14="http://schemas.microsoft.com/office/powerpoint/2010/main" val="995128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pandemic highlighted</a:t>
            </a:r>
            <a:r>
              <a:rPr lang="en-US" baseline="0" dirty="0" smtClean="0"/>
              <a:t> several areas that have been ignored for some time. This includes the emotional trauma that nurses have to go through as they decide on how to use and allocate hospital resources. Some of the resources including ventilators and ICU beds that were not enough when covid-19 surged early in the year. This, according to McKenna (2020), brought tension and stress for nurses who had to make the choices.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13</a:t>
            </a:fld>
            <a:endParaRPr lang="en-US"/>
          </a:p>
        </p:txBody>
      </p:sp>
    </p:spTree>
    <p:extLst>
      <p:ext uri="{BB962C8B-B14F-4D97-AF65-F5344CB8AC3E}">
        <p14:creationId xmlns:p14="http://schemas.microsoft.com/office/powerpoint/2010/main" val="442512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Being a</a:t>
            </a:r>
            <a:r>
              <a:rPr lang="en-US" baseline="0" dirty="0" smtClean="0"/>
              <a:t> nurse means that one must face complicated situations including withdrawing and withholding patient’s treatment. The main reason for this decision is to help patients attain peace. For nurses, withholding or withdrawing treatment is not to cause patient’s death. However, they are still affected by the decisions because they have to carry it out even if it in the best interest of the patient. Losing a patient, for whatever reason, is not easy and can be traumatizing.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14</a:t>
            </a:fld>
            <a:endParaRPr lang="en-US"/>
          </a:p>
        </p:txBody>
      </p:sp>
    </p:spTree>
    <p:extLst>
      <p:ext uri="{BB962C8B-B14F-4D97-AF65-F5344CB8AC3E}">
        <p14:creationId xmlns:p14="http://schemas.microsoft.com/office/powerpoint/2010/main" val="4257737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case a nurse</a:t>
            </a:r>
            <a:r>
              <a:rPr lang="en-US" baseline="0" dirty="0" smtClean="0"/>
              <a:t> must apply the withdrawal or withholding treatment strategy, may be in the interest of the patient, they are faced with some other challenges. The challenge arises from the principle of solidarity which requires that all patients need to be provided with care even those who cannot get critical care. Deciding to withdraw a treatment, for whatever reason, means that one is denying the patient who needs care. This is contradicts not only the principle of solidarity, but other principles as well.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15</a:t>
            </a:fld>
            <a:endParaRPr lang="en-US"/>
          </a:p>
        </p:txBody>
      </p:sp>
    </p:spTree>
    <p:extLst>
      <p:ext uri="{BB962C8B-B14F-4D97-AF65-F5344CB8AC3E}">
        <p14:creationId xmlns:p14="http://schemas.microsoft.com/office/powerpoint/2010/main" val="2135584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a:t>
            </a:r>
            <a:r>
              <a:rPr lang="en-US" baseline="0" dirty="0" smtClean="0"/>
              <a:t>, frontline workers, faced numerous challenges as they tried to deliver on their responsibilities as care providers. At the onset of the pandemic, the resources needed to fight the disease were unlimited worldwide. This includes personal protective equipment, which sought to protect those who come in close contact with the patients. This together with other challenges highlighted in this slide created more ethical dilemmas for nurses.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16</a:t>
            </a:fld>
            <a:endParaRPr lang="en-US"/>
          </a:p>
        </p:txBody>
      </p:sp>
    </p:spTree>
    <p:extLst>
      <p:ext uri="{BB962C8B-B14F-4D97-AF65-F5344CB8AC3E}">
        <p14:creationId xmlns:p14="http://schemas.microsoft.com/office/powerpoint/2010/main" val="4115311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time such a pandemic</a:t>
            </a:r>
            <a:r>
              <a:rPr lang="en-US" baseline="0" dirty="0" smtClean="0"/>
              <a:t> struck was in the 1918 that caused this kind of devastating impact. However, no one in the current healthcare system was there during the pandemic, which makes everyone new to the covid-19 pandemic. With the uncertainty of how to handle it, no one was prepared both at the institutional and personal levels. Therefore, when the pandemic started, no one could anticipate the time it would continue and the effects it would leave behind.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17</a:t>
            </a:fld>
            <a:endParaRPr lang="en-US"/>
          </a:p>
        </p:txBody>
      </p:sp>
    </p:spTree>
    <p:extLst>
      <p:ext uri="{BB962C8B-B14F-4D97-AF65-F5344CB8AC3E}">
        <p14:creationId xmlns:p14="http://schemas.microsoft.com/office/powerpoint/2010/main" val="2702130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Being</a:t>
            </a:r>
            <a:r>
              <a:rPr lang="en-US" baseline="0" dirty="0" smtClean="0"/>
              <a:t> the liaison between the patient and the family is not easy or simple as it may seem because in some cases, family members would ask nurses to speak the last words to their relative who is sick due to the visitation limitation. No one would feel well when they are told to tell the patient the last word from the family member who could not be there due to limitation or restrictions associated with control of covid-19.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18</a:t>
            </a:fld>
            <a:endParaRPr lang="en-US"/>
          </a:p>
        </p:txBody>
      </p:sp>
    </p:spTree>
    <p:extLst>
      <p:ext uri="{BB962C8B-B14F-4D97-AF65-F5344CB8AC3E}">
        <p14:creationId xmlns:p14="http://schemas.microsoft.com/office/powerpoint/2010/main" val="3539565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institutions have emerged to try and sought out some of the issues that nurses faced.</a:t>
            </a:r>
            <a:r>
              <a:rPr lang="en-US" baseline="0" dirty="0" smtClean="0"/>
              <a:t> Some of the highlighted issues in this article have been combated by organizations like Royal College for Physicians and others. These institutions have provided ways through which nurses can make informed and ethical decisions when they are faced with some of the scenarios discussed and highlighted here.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19</a:t>
            </a:fld>
            <a:endParaRPr lang="en-US"/>
          </a:p>
        </p:txBody>
      </p:sp>
    </p:spTree>
    <p:extLst>
      <p:ext uri="{BB962C8B-B14F-4D97-AF65-F5344CB8AC3E}">
        <p14:creationId xmlns:p14="http://schemas.microsoft.com/office/powerpoint/2010/main" val="3718318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baseline="0" dirty="0" smtClean="0"/>
              <a:t>lot is still needed to ensure that nurses have all the information they need to make informed decisions about their responsibilities and obligations of care provision. As McKenna (2020) explains, nurses must, therefore, ensure that they can use their own minds to make decisions that do not affect their delivery of care to patients.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20</a:t>
            </a:fld>
            <a:endParaRPr lang="en-US"/>
          </a:p>
        </p:txBody>
      </p:sp>
    </p:spTree>
    <p:extLst>
      <p:ext uri="{BB962C8B-B14F-4D97-AF65-F5344CB8AC3E}">
        <p14:creationId xmlns:p14="http://schemas.microsoft.com/office/powerpoint/2010/main" val="14459914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conclude this presentation, McKenna</a:t>
            </a:r>
            <a:r>
              <a:rPr lang="en-US" baseline="0" dirty="0" smtClean="0"/>
              <a:t> highlighted the various features that makes Covid-19 a pandemic. This includes the fact that it caused strains to an already straining health care system across the world. The strains include the ethical dilemma, which nurses were exposed to due to the conflicts and tensions between their professional obligations and their personal lives. Nurses had to make difficult decisions, which affected them emotionally and physically. </a:t>
            </a:r>
            <a:endParaRPr lang="en-US" dirty="0"/>
          </a:p>
        </p:txBody>
      </p:sp>
      <p:sp>
        <p:nvSpPr>
          <p:cNvPr id="4" name="Slide Number Placeholder 3"/>
          <p:cNvSpPr>
            <a:spLocks noGrp="1"/>
          </p:cNvSpPr>
          <p:nvPr>
            <p:ph type="sldNum" sz="quarter" idx="10"/>
          </p:nvPr>
        </p:nvSpPr>
        <p:spPr/>
        <p:txBody>
          <a:bodyPr/>
          <a:lstStyle/>
          <a:p>
            <a:fld id="{82D4C5D6-9DC8-41A6-A63E-2A2D51516A73}" type="slidenum">
              <a:rPr lang="en-US" smtClean="0"/>
              <a:t>21</a:t>
            </a:fld>
            <a:endParaRPr lang="en-US"/>
          </a:p>
        </p:txBody>
      </p:sp>
    </p:spTree>
    <p:extLst>
      <p:ext uri="{BB962C8B-B14F-4D97-AF65-F5344CB8AC3E}">
        <p14:creationId xmlns:p14="http://schemas.microsoft.com/office/powerpoint/2010/main" val="2876216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9144000" cy="6858000"/>
            <a:chOff x="0" y="0"/>
            <a:chExt cx="5760" cy="4320"/>
          </a:xfrm>
        </p:grpSpPr>
        <p:sp>
          <p:nvSpPr>
            <p:cNvPr id="3075" name="Rectangle 3"/>
            <p:cNvSpPr>
              <a:spLocks noChangeArrowheads="1"/>
            </p:cNvSpPr>
            <p:nvPr/>
          </p:nvSpPr>
          <p:spPr bwMode="ltGray">
            <a:xfrm>
              <a:off x="0" y="4032"/>
              <a:ext cx="5760" cy="96"/>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rgbClr val="366B1B"/>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6" name="Rectangle 4" descr="mutegras"/>
            <p:cNvSpPr>
              <a:spLocks noChangeArrowheads="1"/>
            </p:cNvSpPr>
            <p:nvPr/>
          </p:nvSpPr>
          <p:spPr bwMode="ltGray">
            <a:xfrm>
              <a:off x="0" y="0"/>
              <a:ext cx="5760" cy="2304"/>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077" name="Line 5"/>
            <p:cNvSpPr>
              <a:spLocks noChangeShapeType="1"/>
            </p:cNvSpPr>
            <p:nvPr/>
          </p:nvSpPr>
          <p:spPr bwMode="ltGray">
            <a:xfrm>
              <a:off x="0" y="2304"/>
              <a:ext cx="5760" cy="1"/>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8" name="Rectangle 6" descr="mutegras"/>
            <p:cNvSpPr>
              <a:spLocks noChangeArrowheads="1"/>
            </p:cNvSpPr>
            <p:nvPr/>
          </p:nvSpPr>
          <p:spPr bwMode="ltGray">
            <a:xfrm>
              <a:off x="0" y="4128"/>
              <a:ext cx="5760" cy="192"/>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3079" name="Line 7"/>
            <p:cNvSpPr>
              <a:spLocks noChangeShapeType="1"/>
            </p:cNvSpPr>
            <p:nvPr/>
          </p:nvSpPr>
          <p:spPr bwMode="ltGray">
            <a:xfrm>
              <a:off x="0" y="4128"/>
              <a:ext cx="5760" cy="1"/>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80" name="Rectangle 8"/>
            <p:cNvSpPr>
              <a:spLocks noChangeArrowheads="1"/>
            </p:cNvSpPr>
            <p:nvPr/>
          </p:nvSpPr>
          <p:spPr bwMode="ltGray">
            <a:xfrm>
              <a:off x="384" y="1584"/>
              <a:ext cx="5376" cy="432"/>
            </a:xfrm>
            <a:prstGeom prst="rect">
              <a:avLst/>
            </a:prstGeom>
            <a:solidFill>
              <a:schemeClr val="hlink">
                <a:alpha val="50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grpSp>
      <p:sp>
        <p:nvSpPr>
          <p:cNvPr id="3081" name="Rectangle 9"/>
          <p:cNvSpPr>
            <a:spLocks noGrp="1" noChangeArrowheads="1"/>
          </p:cNvSpPr>
          <p:nvPr>
            <p:ph type="ctrTitle"/>
          </p:nvPr>
        </p:nvSpPr>
        <p:spPr>
          <a:xfrm>
            <a:off x="685800" y="2286000"/>
            <a:ext cx="7772400" cy="1143000"/>
          </a:xfrm>
        </p:spPr>
        <p:txBody>
          <a:bodyPr/>
          <a:lstStyle>
            <a:lvl1pPr>
              <a:defRPr/>
            </a:lvl1pPr>
          </a:lstStyle>
          <a:p>
            <a:pPr lvl="0"/>
            <a:r>
              <a:rPr lang="en-US" noProof="0" smtClean="0"/>
              <a:t>Click to edit Master title style</a:t>
            </a:r>
          </a:p>
        </p:txBody>
      </p:sp>
      <p:sp>
        <p:nvSpPr>
          <p:cNvPr id="3082" name="Rectangle 10"/>
          <p:cNvSpPr>
            <a:spLocks noGrp="1" noChangeArrowheads="1"/>
          </p:cNvSpPr>
          <p:nvPr>
            <p:ph type="subTitle" idx="1"/>
          </p:nvPr>
        </p:nvSpPr>
        <p:spPr>
          <a:xfrm>
            <a:off x="1371600" y="4191000"/>
            <a:ext cx="6400800" cy="1752600"/>
          </a:xfrm>
        </p:spPr>
        <p:txBody>
          <a:bodyPr/>
          <a:lstStyle>
            <a:lvl1pPr marL="0" indent="0" algn="ctr">
              <a:buFontTx/>
              <a:buNone/>
              <a:defRPr/>
            </a:lvl1pPr>
          </a:lstStyle>
          <a:p>
            <a:pPr lvl="0"/>
            <a:r>
              <a:rPr lang="en-US" noProof="0" smtClean="0"/>
              <a:t>Click to edit Master subtitle style</a:t>
            </a:r>
          </a:p>
        </p:txBody>
      </p:sp>
      <p:sp>
        <p:nvSpPr>
          <p:cNvPr id="3083" name="Rectangle 11"/>
          <p:cNvSpPr>
            <a:spLocks noGrp="1" noChangeArrowheads="1"/>
          </p:cNvSpPr>
          <p:nvPr>
            <p:ph type="dt" sz="half" idx="2"/>
          </p:nvPr>
        </p:nvSpPr>
        <p:spPr>
          <a:xfrm>
            <a:off x="685800" y="6248400"/>
            <a:ext cx="1905000" cy="457200"/>
          </a:xfrm>
        </p:spPr>
        <p:txBody>
          <a:bodyPr/>
          <a:lstStyle>
            <a:lvl1pPr>
              <a:defRPr>
                <a:solidFill>
                  <a:srgbClr val="003300"/>
                </a:solidFill>
              </a:defRPr>
            </a:lvl1pPr>
          </a:lstStyle>
          <a:p>
            <a:fld id="{7F96DA07-D8F5-42F1-B5DE-C3F44EFA7A31}" type="datetimeFigureOut">
              <a:rPr lang="en-US" smtClean="0"/>
              <a:t>1/19/2021</a:t>
            </a:fld>
            <a:endParaRPr lang="en-US"/>
          </a:p>
        </p:txBody>
      </p:sp>
      <p:sp>
        <p:nvSpPr>
          <p:cNvPr id="3084" name="Rectangle 12"/>
          <p:cNvSpPr>
            <a:spLocks noGrp="1" noChangeArrowheads="1"/>
          </p:cNvSpPr>
          <p:nvPr>
            <p:ph type="ftr" sz="quarter" idx="3"/>
          </p:nvPr>
        </p:nvSpPr>
        <p:spPr>
          <a:xfrm>
            <a:off x="3124200" y="6248400"/>
            <a:ext cx="2895600" cy="457200"/>
          </a:xfrm>
        </p:spPr>
        <p:txBody>
          <a:bodyPr/>
          <a:lstStyle>
            <a:lvl1pPr>
              <a:defRPr>
                <a:solidFill>
                  <a:srgbClr val="003300"/>
                </a:solidFill>
              </a:defRPr>
            </a:lvl1pPr>
          </a:lstStyle>
          <a:p>
            <a:endParaRPr lang="en-US"/>
          </a:p>
        </p:txBody>
      </p:sp>
      <p:sp>
        <p:nvSpPr>
          <p:cNvPr id="3085" name="Rectangle 13"/>
          <p:cNvSpPr>
            <a:spLocks noGrp="1" noChangeArrowheads="1"/>
          </p:cNvSpPr>
          <p:nvPr>
            <p:ph type="sldNum" sz="quarter" idx="4"/>
          </p:nvPr>
        </p:nvSpPr>
        <p:spPr>
          <a:xfrm>
            <a:off x="6553200" y="6248400"/>
            <a:ext cx="1905000" cy="457200"/>
          </a:xfrm>
        </p:spPr>
        <p:txBody>
          <a:bodyPr/>
          <a:lstStyle>
            <a:lvl1pPr>
              <a:defRPr>
                <a:solidFill>
                  <a:srgbClr val="003300"/>
                </a:solidFill>
              </a:defRPr>
            </a:lvl1pPr>
          </a:lstStyle>
          <a:p>
            <a:fld id="{11729A8C-1A38-4D13-A98B-BE5431AA89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370434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2570851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4943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4943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1992989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3102425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1700321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3163444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3920479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4230687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774041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1943100" cy="56594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4800"/>
            <a:ext cx="5676900" cy="56594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F96DA07-D8F5-42F1-B5DE-C3F44EFA7A31}" type="datetimeFigureOut">
              <a:rPr lang="en-US" smtClean="0"/>
              <a:t>1/19/2021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1729A8C-1A38-4D13-A98B-BE5431AA892B}" type="slidenum">
              <a:rPr lang="en-US" smtClean="0"/>
              <a:t>‹#›</a:t>
            </a:fld>
            <a:endParaRPr lang="en-US"/>
          </a:p>
        </p:txBody>
      </p:sp>
    </p:spTree>
    <p:extLst>
      <p:ext uri="{BB962C8B-B14F-4D97-AF65-F5344CB8AC3E}">
        <p14:creationId xmlns:p14="http://schemas.microsoft.com/office/powerpoint/2010/main" val="91088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50" name="Line 2"/>
          <p:cNvSpPr>
            <a:spLocks noChangeShapeType="1"/>
          </p:cNvSpPr>
          <p:nvPr/>
        </p:nvSpPr>
        <p:spPr bwMode="auto">
          <a:xfrm>
            <a:off x="0" y="1524000"/>
            <a:ext cx="9144000" cy="158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1" name="Rectangle 3"/>
          <p:cNvSpPr>
            <a:spLocks noChangeArrowheads="1"/>
          </p:cNvSpPr>
          <p:nvPr/>
        </p:nvSpPr>
        <p:spPr bwMode="auto">
          <a:xfrm>
            <a:off x="0" y="6400800"/>
            <a:ext cx="9144000" cy="15240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rgbClr val="366B1B"/>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2052" name="Rectangle 4" descr="mutegras"/>
          <p:cNvSpPr>
            <a:spLocks noChangeArrowheads="1"/>
          </p:cNvSpPr>
          <p:nvPr/>
        </p:nvSpPr>
        <p:spPr bwMode="ltGray">
          <a:xfrm>
            <a:off x="0" y="0"/>
            <a:ext cx="9144000" cy="1524000"/>
          </a:xfrm>
          <a:prstGeom prst="rect">
            <a:avLst/>
          </a:prstGeom>
          <a:blipFill dpi="0" rotWithShape="0">
            <a:blip r:embed="rId1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3" name="Rectangle 5" descr="mutegras"/>
          <p:cNvSpPr>
            <a:spLocks noChangeArrowheads="1"/>
          </p:cNvSpPr>
          <p:nvPr/>
        </p:nvSpPr>
        <p:spPr bwMode="ltGray">
          <a:xfrm>
            <a:off x="0" y="6553200"/>
            <a:ext cx="9144000" cy="304800"/>
          </a:xfrm>
          <a:prstGeom prst="rect">
            <a:avLst/>
          </a:prstGeom>
          <a:blipFill dpi="0" rotWithShape="0">
            <a:blip r:embed="rId13"/>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4" name="Line 6"/>
          <p:cNvSpPr>
            <a:spLocks noChangeShapeType="1"/>
          </p:cNvSpPr>
          <p:nvPr/>
        </p:nvSpPr>
        <p:spPr bwMode="auto">
          <a:xfrm>
            <a:off x="0" y="6553200"/>
            <a:ext cx="9144000" cy="1588"/>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5" name="Rectangle 7"/>
          <p:cNvSpPr>
            <a:spLocks noChangeArrowheads="1"/>
          </p:cNvSpPr>
          <p:nvPr/>
        </p:nvSpPr>
        <p:spPr bwMode="auto">
          <a:xfrm>
            <a:off x="609600" y="533400"/>
            <a:ext cx="8534400" cy="685800"/>
          </a:xfrm>
          <a:prstGeom prst="rect">
            <a:avLst/>
          </a:prstGeom>
          <a:solidFill>
            <a:schemeClr val="hlink">
              <a:alpha val="50000"/>
            </a:schemeClr>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2056" name="Rectangle 8"/>
          <p:cNvSpPr>
            <a:spLocks noGrp="1" noChangeArrowheads="1"/>
          </p:cNvSpPr>
          <p:nvPr>
            <p:ph type="title"/>
          </p:nvPr>
        </p:nvSpPr>
        <p:spPr bwMode="auto">
          <a:xfrm>
            <a:off x="685800" y="3048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7" name="Rectangle 9"/>
          <p:cNvSpPr>
            <a:spLocks noGrp="1" noChangeArrowheads="1"/>
          </p:cNvSpPr>
          <p:nvPr>
            <p:ph type="body" idx="1"/>
          </p:nvPr>
        </p:nvSpPr>
        <p:spPr bwMode="auto">
          <a:xfrm>
            <a:off x="685800" y="1849438"/>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8" name="Rectangle 10"/>
          <p:cNvSpPr>
            <a:spLocks noGrp="1" noChangeArrowheads="1"/>
          </p:cNvSpPr>
          <p:nvPr>
            <p:ph type="dt" sz="half" idx="2"/>
          </p:nvPr>
        </p:nvSpPr>
        <p:spPr bwMode="auto">
          <a:xfrm>
            <a:off x="685800" y="6289675"/>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lvl1pPr>
          </a:lstStyle>
          <a:p>
            <a:fld id="{7F96DA07-D8F5-42F1-B5DE-C3F44EFA7A31}" type="datetimeFigureOut">
              <a:rPr lang="en-US" smtClean="0"/>
              <a:t>1/19/2021</a:t>
            </a:fld>
            <a:endParaRPr lang="en-US"/>
          </a:p>
        </p:txBody>
      </p:sp>
      <p:sp>
        <p:nvSpPr>
          <p:cNvPr id="2059" name="Rectangle 11"/>
          <p:cNvSpPr>
            <a:spLocks noGrp="1" noChangeArrowheads="1"/>
          </p:cNvSpPr>
          <p:nvPr>
            <p:ph type="ftr" sz="quarter" idx="3"/>
          </p:nvPr>
        </p:nvSpPr>
        <p:spPr bwMode="auto">
          <a:xfrm>
            <a:off x="3124200" y="6289675"/>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lvl1pPr>
          </a:lstStyle>
          <a:p>
            <a:endParaRPr lang="en-US"/>
          </a:p>
        </p:txBody>
      </p:sp>
      <p:sp>
        <p:nvSpPr>
          <p:cNvPr id="2060" name="Rectangle 12"/>
          <p:cNvSpPr>
            <a:spLocks noGrp="1" noChangeArrowheads="1"/>
          </p:cNvSpPr>
          <p:nvPr>
            <p:ph type="sldNum" sz="quarter" idx="4"/>
          </p:nvPr>
        </p:nvSpPr>
        <p:spPr bwMode="auto">
          <a:xfrm>
            <a:off x="6553200" y="6289675"/>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11729A8C-1A38-4D13-A98B-BE5431AA89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2pPr>
      <a:lvl3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3pPr>
      <a:lvl4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4pPr>
      <a:lvl5pPr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5pPr>
      <a:lvl6pPr marL="4572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6pPr>
      <a:lvl7pPr marL="9144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7pPr>
      <a:lvl8pPr marL="13716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8pPr>
      <a:lvl9pPr marL="1828800" algn="l" rtl="0" eaLnBrk="1" fontAlgn="base" hangingPunct="1">
        <a:spcBef>
          <a:spcPct val="0"/>
        </a:spcBef>
        <a:spcAft>
          <a:spcPct val="0"/>
        </a:spcAft>
        <a:defRPr kumimoji="1" sz="4400" i="1">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1" fontAlgn="base" hangingPunct="1">
        <a:spcBef>
          <a:spcPct val="20000"/>
        </a:spcBef>
        <a:spcAft>
          <a:spcPct val="0"/>
        </a:spcAft>
        <a:buClr>
          <a:schemeClr val="hlink"/>
        </a:buClr>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defRPr>
      </a:lvl2pPr>
      <a:lvl3pPr marL="1143000" indent="-228600" algn="l" rtl="0" eaLnBrk="1" fontAlgn="base" hangingPunct="1">
        <a:spcBef>
          <a:spcPct val="20000"/>
        </a:spcBef>
        <a:spcAft>
          <a:spcPct val="0"/>
        </a:spcAft>
        <a:buChar char="•"/>
        <a:defRPr kumimoji="1" sz="2400">
          <a:solidFill>
            <a:schemeClr val="tx1"/>
          </a:solidFill>
          <a:latin typeface="+mn-lt"/>
        </a:defRPr>
      </a:lvl3pPr>
      <a:lvl4pPr marL="1600200" indent="-228600" algn="l" rtl="0" eaLnBrk="1" fontAlgn="base" hangingPunct="1">
        <a:spcBef>
          <a:spcPct val="20000"/>
        </a:spcBef>
        <a:spcAft>
          <a:spcPct val="0"/>
        </a:spcAft>
        <a:buChar char="–"/>
        <a:defRPr kumimoji="1" sz="2000">
          <a:solidFill>
            <a:schemeClr val="tx1"/>
          </a:solidFill>
          <a:latin typeface="+mn-lt"/>
        </a:defRPr>
      </a:lvl4pPr>
      <a:lvl5pPr marL="2057400" indent="-228600" algn="l" rtl="0" eaLnBrk="1" fontAlgn="base" hangingPunct="1">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Article Analysis Presentation </a:t>
            </a:r>
            <a:endParaRPr lang="en-US" dirty="0"/>
          </a:p>
        </p:txBody>
      </p:sp>
      <p:sp>
        <p:nvSpPr>
          <p:cNvPr id="3" name="Subtitle 2"/>
          <p:cNvSpPr>
            <a:spLocks noGrp="1"/>
          </p:cNvSpPr>
          <p:nvPr>
            <p:ph type="subTitle" idx="1"/>
          </p:nvPr>
        </p:nvSpPr>
        <p:spPr/>
        <p:txBody>
          <a:bodyPr/>
          <a:lstStyle/>
          <a:p>
            <a:r>
              <a:rPr lang="en-US" dirty="0" smtClean="0"/>
              <a:t>Student’s Name </a:t>
            </a:r>
          </a:p>
          <a:p>
            <a:r>
              <a:rPr lang="en-US" dirty="0" smtClean="0"/>
              <a:t>Institution </a:t>
            </a:r>
            <a:endParaRPr lang="en-US" dirty="0"/>
          </a:p>
        </p:txBody>
      </p:sp>
    </p:spTree>
    <p:extLst>
      <p:ext uri="{BB962C8B-B14F-4D97-AF65-F5344CB8AC3E}">
        <p14:creationId xmlns:p14="http://schemas.microsoft.com/office/powerpoint/2010/main" val="55960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This presentation analyses the article:</a:t>
            </a:r>
          </a:p>
          <a:p>
            <a:r>
              <a:rPr lang="en-US" dirty="0" smtClean="0"/>
              <a:t>Covid-19: Ethical Issues for Nurses by Hugh McKenna</a:t>
            </a:r>
          </a:p>
          <a:p>
            <a:r>
              <a:rPr lang="en-US" dirty="0" smtClean="0"/>
              <a:t>This editorial article was published in 2020 by </a:t>
            </a:r>
            <a:r>
              <a:rPr lang="en-US" i="1" dirty="0" smtClean="0"/>
              <a:t>Elsevier</a:t>
            </a:r>
            <a:endParaRPr lang="en-US" dirty="0" smtClean="0"/>
          </a:p>
          <a:p>
            <a:r>
              <a:rPr lang="en-US" dirty="0" smtClean="0"/>
              <a:t>It discusses how </a:t>
            </a:r>
          </a:p>
          <a:p>
            <a:r>
              <a:rPr lang="en-US" dirty="0" smtClean="0"/>
              <a:t>Covid-19 pandemic changed many things </a:t>
            </a:r>
          </a:p>
          <a:p>
            <a:r>
              <a:rPr lang="en-US" dirty="0" smtClean="0"/>
              <a:t>Nurses’ role has equally changed </a:t>
            </a:r>
          </a:p>
          <a:p>
            <a:endParaRPr lang="en-US" dirty="0"/>
          </a:p>
        </p:txBody>
      </p:sp>
    </p:spTree>
    <p:extLst>
      <p:ext uri="{BB962C8B-B14F-4D97-AF65-F5344CB8AC3E}">
        <p14:creationId xmlns:p14="http://schemas.microsoft.com/office/powerpoint/2010/main" val="4213992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Issue </a:t>
            </a:r>
            <a:endParaRPr lang="en-US" dirty="0"/>
          </a:p>
        </p:txBody>
      </p:sp>
      <p:sp>
        <p:nvSpPr>
          <p:cNvPr id="3" name="Content Placeholder 2"/>
          <p:cNvSpPr>
            <a:spLocks noGrp="1"/>
          </p:cNvSpPr>
          <p:nvPr>
            <p:ph idx="1"/>
          </p:nvPr>
        </p:nvSpPr>
        <p:spPr/>
        <p:txBody>
          <a:bodyPr/>
          <a:lstStyle/>
          <a:p>
            <a:r>
              <a:rPr lang="en-US" dirty="0" smtClean="0"/>
              <a:t>Covid-19 presented nurses with ethical dilemma </a:t>
            </a:r>
          </a:p>
          <a:p>
            <a:r>
              <a:rPr lang="en-US" dirty="0" smtClean="0"/>
              <a:t>Despite being lauded for their efforts,</a:t>
            </a:r>
          </a:p>
          <a:p>
            <a:r>
              <a:rPr lang="en-US" dirty="0" smtClean="0"/>
              <a:t>Nurses were also faced with ethical issues </a:t>
            </a:r>
          </a:p>
          <a:p>
            <a:r>
              <a:rPr lang="en-US" dirty="0" smtClean="0"/>
              <a:t>This includes adhering to the two principles:</a:t>
            </a:r>
          </a:p>
          <a:p>
            <a:r>
              <a:rPr lang="en-US" dirty="0" smtClean="0"/>
              <a:t>Beneficence and </a:t>
            </a:r>
            <a:r>
              <a:rPr lang="en-US" dirty="0" err="1" smtClean="0"/>
              <a:t>nonmaleficence</a:t>
            </a:r>
            <a:r>
              <a:rPr lang="en-US" dirty="0" smtClean="0"/>
              <a:t> </a:t>
            </a:r>
          </a:p>
        </p:txBody>
      </p:sp>
    </p:spTree>
    <p:extLst>
      <p:ext uri="{BB962C8B-B14F-4D97-AF65-F5344CB8AC3E}">
        <p14:creationId xmlns:p14="http://schemas.microsoft.com/office/powerpoint/2010/main" val="54120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Principles </a:t>
            </a:r>
            <a:endParaRPr lang="en-US" dirty="0"/>
          </a:p>
        </p:txBody>
      </p:sp>
      <p:sp>
        <p:nvSpPr>
          <p:cNvPr id="3" name="Content Placeholder 2"/>
          <p:cNvSpPr>
            <a:spLocks noGrp="1"/>
          </p:cNvSpPr>
          <p:nvPr>
            <p:ph idx="1"/>
          </p:nvPr>
        </p:nvSpPr>
        <p:spPr/>
        <p:txBody>
          <a:bodyPr/>
          <a:lstStyle/>
          <a:p>
            <a:r>
              <a:rPr lang="en-US" dirty="0" smtClean="0"/>
              <a:t>Beneficence </a:t>
            </a:r>
          </a:p>
          <a:p>
            <a:r>
              <a:rPr lang="en-US" dirty="0" smtClean="0"/>
              <a:t>The article defines it as “duty to do good for patients” (McKenna, 2020, p. 1). </a:t>
            </a:r>
          </a:p>
          <a:p>
            <a:r>
              <a:rPr lang="en-US" dirty="0" err="1" smtClean="0"/>
              <a:t>Nonmaleficence</a:t>
            </a:r>
            <a:r>
              <a:rPr lang="en-US" dirty="0" smtClean="0"/>
              <a:t> </a:t>
            </a:r>
          </a:p>
          <a:p>
            <a:r>
              <a:rPr lang="en-US" dirty="0" smtClean="0"/>
              <a:t>This, according to McKenna is “duty to do no harm to patients” (p. 1). </a:t>
            </a:r>
          </a:p>
          <a:p>
            <a:r>
              <a:rPr lang="en-US" dirty="0" smtClean="0"/>
              <a:t>Advocating for their rights was conflicted</a:t>
            </a:r>
            <a:endParaRPr lang="en-US" dirty="0"/>
          </a:p>
        </p:txBody>
      </p:sp>
    </p:spTree>
    <p:extLst>
      <p:ext uri="{BB962C8B-B14F-4D97-AF65-F5344CB8AC3E}">
        <p14:creationId xmlns:p14="http://schemas.microsoft.com/office/powerpoint/2010/main" val="374185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Nurses’ Duty </a:t>
            </a:r>
            <a:endParaRPr lang="en-US" dirty="0"/>
          </a:p>
        </p:txBody>
      </p:sp>
      <p:sp>
        <p:nvSpPr>
          <p:cNvPr id="3" name="Content Placeholder 2"/>
          <p:cNvSpPr>
            <a:spLocks noGrp="1"/>
          </p:cNvSpPr>
          <p:nvPr>
            <p:ph idx="1"/>
          </p:nvPr>
        </p:nvSpPr>
        <p:spPr/>
        <p:txBody>
          <a:bodyPr/>
          <a:lstStyle/>
          <a:p>
            <a:r>
              <a:rPr lang="en-US" dirty="0" smtClean="0"/>
              <a:t>The above two principles acts as the guiding line used to define the role and duty of nurses</a:t>
            </a:r>
          </a:p>
          <a:p>
            <a:r>
              <a:rPr lang="en-US" dirty="0" smtClean="0"/>
              <a:t>The main duty is care-which touches on both beneficence and </a:t>
            </a:r>
            <a:r>
              <a:rPr lang="en-US" dirty="0" err="1" smtClean="0"/>
              <a:t>nonmaleficence</a:t>
            </a:r>
            <a:r>
              <a:rPr lang="en-US" dirty="0" smtClean="0"/>
              <a:t> principles</a:t>
            </a:r>
          </a:p>
          <a:p>
            <a:r>
              <a:rPr lang="en-US" dirty="0" smtClean="0"/>
              <a:t>This raised the concerns of patients’ safety </a:t>
            </a:r>
          </a:p>
        </p:txBody>
      </p:sp>
    </p:spTree>
    <p:extLst>
      <p:ext uri="{BB962C8B-B14F-4D97-AF65-F5344CB8AC3E}">
        <p14:creationId xmlns:p14="http://schemas.microsoft.com/office/powerpoint/2010/main" val="1427814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Foundation </a:t>
            </a:r>
            <a:endParaRPr lang="en-US" dirty="0"/>
          </a:p>
        </p:txBody>
      </p:sp>
      <p:sp>
        <p:nvSpPr>
          <p:cNvPr id="3" name="Content Placeholder 2"/>
          <p:cNvSpPr>
            <a:spLocks noGrp="1"/>
          </p:cNvSpPr>
          <p:nvPr>
            <p:ph idx="1"/>
          </p:nvPr>
        </p:nvSpPr>
        <p:spPr/>
        <p:txBody>
          <a:bodyPr/>
          <a:lstStyle/>
          <a:p>
            <a:r>
              <a:rPr lang="en-US" dirty="0" smtClean="0"/>
              <a:t>The foundation of nursing practice is based on the above two principles </a:t>
            </a:r>
          </a:p>
          <a:p>
            <a:r>
              <a:rPr lang="en-US" dirty="0" smtClean="0"/>
              <a:t>To alleviate patient’s suffering </a:t>
            </a:r>
          </a:p>
          <a:p>
            <a:r>
              <a:rPr lang="en-US" dirty="0" smtClean="0"/>
              <a:t>Restore patient’s health and respect their rights </a:t>
            </a:r>
          </a:p>
          <a:p>
            <a:r>
              <a:rPr lang="en-US" dirty="0" smtClean="0"/>
              <a:t>However, ethical issues emerges when nurses have to balance between patients and themselves </a:t>
            </a:r>
            <a:endParaRPr lang="en-US" dirty="0"/>
          </a:p>
        </p:txBody>
      </p:sp>
    </p:spTree>
    <p:extLst>
      <p:ext uri="{BB962C8B-B14F-4D97-AF65-F5344CB8AC3E}">
        <p14:creationId xmlns:p14="http://schemas.microsoft.com/office/powerpoint/2010/main" val="3968163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Nurses are People </a:t>
            </a:r>
            <a:endParaRPr lang="en-US" dirty="0"/>
          </a:p>
        </p:txBody>
      </p:sp>
      <p:sp>
        <p:nvSpPr>
          <p:cNvPr id="3" name="Content Placeholder 2"/>
          <p:cNvSpPr>
            <a:spLocks noGrp="1"/>
          </p:cNvSpPr>
          <p:nvPr>
            <p:ph idx="1"/>
          </p:nvPr>
        </p:nvSpPr>
        <p:spPr/>
        <p:txBody>
          <a:bodyPr/>
          <a:lstStyle/>
          <a:p>
            <a:r>
              <a:rPr lang="en-US" dirty="0" smtClean="0"/>
              <a:t>Nurses are people like anyone else</a:t>
            </a:r>
          </a:p>
          <a:p>
            <a:r>
              <a:rPr lang="en-US" dirty="0" smtClean="0"/>
              <a:t>This means that:</a:t>
            </a:r>
          </a:p>
          <a:p>
            <a:r>
              <a:rPr lang="en-US" dirty="0" smtClean="0"/>
              <a:t>They have bills to pay</a:t>
            </a:r>
          </a:p>
          <a:p>
            <a:r>
              <a:rPr lang="en-US" dirty="0" smtClean="0"/>
              <a:t>Families to take care of </a:t>
            </a:r>
          </a:p>
          <a:p>
            <a:r>
              <a:rPr lang="en-US" dirty="0" smtClean="0"/>
              <a:t>And their lives to live </a:t>
            </a:r>
          </a:p>
          <a:p>
            <a:r>
              <a:rPr lang="en-US" dirty="0" smtClean="0"/>
              <a:t>However, the ethical dilemma identified here denies them the chance to do the above </a:t>
            </a:r>
            <a:endParaRPr lang="en-US" dirty="0"/>
          </a:p>
        </p:txBody>
      </p:sp>
    </p:spTree>
    <p:extLst>
      <p:ext uri="{BB962C8B-B14F-4D97-AF65-F5344CB8AC3E}">
        <p14:creationId xmlns:p14="http://schemas.microsoft.com/office/powerpoint/2010/main" val="3317815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Covid-19 and Nurses</a:t>
            </a:r>
            <a:endParaRPr lang="en-US" dirty="0"/>
          </a:p>
        </p:txBody>
      </p:sp>
      <p:sp>
        <p:nvSpPr>
          <p:cNvPr id="3" name="Content Placeholder 2"/>
          <p:cNvSpPr>
            <a:spLocks noGrp="1"/>
          </p:cNvSpPr>
          <p:nvPr>
            <p:ph idx="1"/>
          </p:nvPr>
        </p:nvSpPr>
        <p:spPr/>
        <p:txBody>
          <a:bodyPr/>
          <a:lstStyle/>
          <a:p>
            <a:r>
              <a:rPr lang="en-US" dirty="0" smtClean="0"/>
              <a:t>Nurses were equally affected by Covid-19</a:t>
            </a:r>
          </a:p>
          <a:p>
            <a:r>
              <a:rPr lang="en-US" dirty="0" smtClean="0"/>
              <a:t>They were in the frontline </a:t>
            </a:r>
          </a:p>
          <a:p>
            <a:r>
              <a:rPr lang="en-US" dirty="0" smtClean="0"/>
              <a:t>This exposed them to various danger including </a:t>
            </a:r>
          </a:p>
          <a:p>
            <a:r>
              <a:rPr lang="en-US" dirty="0" smtClean="0"/>
              <a:t>More than 100 nurses in the UK were emotionally traumatized (McKenna, 2020)</a:t>
            </a:r>
          </a:p>
          <a:p>
            <a:r>
              <a:rPr lang="en-US" dirty="0" smtClean="0"/>
              <a:t>Contracting covid-19, which led to death of many nurses</a:t>
            </a:r>
          </a:p>
        </p:txBody>
      </p:sp>
    </p:spTree>
    <p:extLst>
      <p:ext uri="{BB962C8B-B14F-4D97-AF65-F5344CB8AC3E}">
        <p14:creationId xmlns:p14="http://schemas.microsoft.com/office/powerpoint/2010/main" val="254045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Nurses are not Immune </a:t>
            </a:r>
            <a:endParaRPr lang="en-US" dirty="0"/>
          </a:p>
        </p:txBody>
      </p:sp>
      <p:sp>
        <p:nvSpPr>
          <p:cNvPr id="3" name="Content Placeholder 2"/>
          <p:cNvSpPr>
            <a:spLocks noGrp="1"/>
          </p:cNvSpPr>
          <p:nvPr>
            <p:ph idx="1"/>
          </p:nvPr>
        </p:nvSpPr>
        <p:spPr/>
        <p:txBody>
          <a:bodyPr/>
          <a:lstStyle/>
          <a:p>
            <a:r>
              <a:rPr lang="en-US" dirty="0" smtClean="0"/>
              <a:t>Even though they are healthcare providers, nurses are not immune </a:t>
            </a:r>
          </a:p>
          <a:p>
            <a:r>
              <a:rPr lang="en-US" dirty="0" smtClean="0"/>
              <a:t>Immunity here is about the problems that the other people face</a:t>
            </a:r>
          </a:p>
          <a:p>
            <a:r>
              <a:rPr lang="en-US" dirty="0" smtClean="0"/>
              <a:t>Emotional trauma and even exposure to suicide </a:t>
            </a:r>
          </a:p>
          <a:p>
            <a:r>
              <a:rPr lang="en-US" dirty="0" smtClean="0"/>
              <a:t>Some nurses ended their life during the pandemic due to the experience of Covid-19</a:t>
            </a:r>
            <a:endParaRPr lang="en-US" dirty="0"/>
          </a:p>
        </p:txBody>
      </p:sp>
    </p:spTree>
    <p:extLst>
      <p:ext uri="{BB962C8B-B14F-4D97-AF65-F5344CB8AC3E}">
        <p14:creationId xmlns:p14="http://schemas.microsoft.com/office/powerpoint/2010/main" val="1994746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the Toughest Choices </a:t>
            </a:r>
            <a:endParaRPr lang="en-US" dirty="0"/>
          </a:p>
        </p:txBody>
      </p:sp>
      <p:sp>
        <p:nvSpPr>
          <p:cNvPr id="3" name="Content Placeholder 2"/>
          <p:cNvSpPr>
            <a:spLocks noGrp="1"/>
          </p:cNvSpPr>
          <p:nvPr>
            <p:ph idx="1"/>
          </p:nvPr>
        </p:nvSpPr>
        <p:spPr/>
        <p:txBody>
          <a:bodyPr/>
          <a:lstStyle/>
          <a:p>
            <a:r>
              <a:rPr lang="en-US" dirty="0" smtClean="0"/>
              <a:t>Covid-19 came at a wrong time </a:t>
            </a:r>
          </a:p>
          <a:p>
            <a:r>
              <a:rPr lang="en-US" dirty="0" smtClean="0"/>
              <a:t>Most institutions did not have enough facilities </a:t>
            </a:r>
          </a:p>
          <a:p>
            <a:r>
              <a:rPr lang="en-US" dirty="0" smtClean="0"/>
              <a:t>Ranging from ventilators to ICU beds</a:t>
            </a:r>
          </a:p>
          <a:p>
            <a:r>
              <a:rPr lang="en-US" dirty="0" smtClean="0"/>
              <a:t>Nurses have to make the toughest choice </a:t>
            </a:r>
          </a:p>
          <a:p>
            <a:r>
              <a:rPr lang="en-US" dirty="0" smtClean="0"/>
              <a:t>On who gets the beds or ventilators </a:t>
            </a:r>
          </a:p>
          <a:p>
            <a:r>
              <a:rPr lang="en-US" dirty="0" smtClean="0"/>
              <a:t>This means making a life and death decision </a:t>
            </a:r>
            <a:endParaRPr lang="en-US" dirty="0"/>
          </a:p>
        </p:txBody>
      </p:sp>
    </p:spTree>
    <p:extLst>
      <p:ext uri="{BB962C8B-B14F-4D97-AF65-F5344CB8AC3E}">
        <p14:creationId xmlns:p14="http://schemas.microsoft.com/office/powerpoint/2010/main" val="3636397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Deciding what is Righ</a:t>
            </a:r>
            <a:r>
              <a:rPr lang="en-US" dirty="0"/>
              <a:t>t</a:t>
            </a:r>
          </a:p>
        </p:txBody>
      </p:sp>
      <p:sp>
        <p:nvSpPr>
          <p:cNvPr id="3" name="Content Placeholder 2"/>
          <p:cNvSpPr>
            <a:spLocks noGrp="1"/>
          </p:cNvSpPr>
          <p:nvPr>
            <p:ph idx="1"/>
          </p:nvPr>
        </p:nvSpPr>
        <p:spPr/>
        <p:txBody>
          <a:bodyPr/>
          <a:lstStyle/>
          <a:p>
            <a:r>
              <a:rPr lang="en-US" dirty="0" smtClean="0"/>
              <a:t>Covid-19 proved the thin line of what is right and wrong </a:t>
            </a:r>
          </a:p>
          <a:p>
            <a:r>
              <a:rPr lang="en-US" dirty="0" smtClean="0"/>
              <a:t>Nurses were faced with huge decisions that seem to be in conflict</a:t>
            </a:r>
          </a:p>
          <a:p>
            <a:r>
              <a:rPr lang="en-US" dirty="0" smtClean="0"/>
              <a:t>The conflict emerged between their role as a nursing practitioner and duty to themselves </a:t>
            </a:r>
          </a:p>
          <a:p>
            <a:r>
              <a:rPr lang="en-US" dirty="0" smtClean="0"/>
              <a:t>No matter the decision, they have to sacrifice something </a:t>
            </a:r>
            <a:endParaRPr lang="en-US" dirty="0"/>
          </a:p>
        </p:txBody>
      </p:sp>
    </p:spTree>
    <p:extLst>
      <p:ext uri="{BB962C8B-B14F-4D97-AF65-F5344CB8AC3E}">
        <p14:creationId xmlns:p14="http://schemas.microsoft.com/office/powerpoint/2010/main" val="4289164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Utilitarianism in Nursing </a:t>
            </a:r>
            <a:endParaRPr lang="en-US" dirty="0"/>
          </a:p>
        </p:txBody>
      </p:sp>
      <p:sp>
        <p:nvSpPr>
          <p:cNvPr id="3" name="Content Placeholder 2"/>
          <p:cNvSpPr>
            <a:spLocks noGrp="1"/>
          </p:cNvSpPr>
          <p:nvPr>
            <p:ph idx="1"/>
          </p:nvPr>
        </p:nvSpPr>
        <p:spPr/>
        <p:txBody>
          <a:bodyPr/>
          <a:lstStyle/>
          <a:p>
            <a:r>
              <a:rPr lang="en-US" dirty="0" smtClean="0"/>
              <a:t>Utilitarianism refers to the concept of distributing limited resources </a:t>
            </a:r>
          </a:p>
          <a:p>
            <a:r>
              <a:rPr lang="en-US" dirty="0" smtClean="0"/>
              <a:t>The theory states that:</a:t>
            </a:r>
          </a:p>
          <a:p>
            <a:r>
              <a:rPr lang="en-US" dirty="0" smtClean="0"/>
              <a:t>Where there is high demand, the greatest good should be realized (McKenna, 2020)</a:t>
            </a:r>
          </a:p>
          <a:p>
            <a:r>
              <a:rPr lang="en-US" dirty="0" smtClean="0"/>
              <a:t>However, this sacrificed principle of justice  and equality </a:t>
            </a:r>
          </a:p>
          <a:p>
            <a:r>
              <a:rPr lang="en-US" dirty="0" smtClean="0"/>
              <a:t>Causing tension and stress for nurses</a:t>
            </a:r>
          </a:p>
        </p:txBody>
      </p:sp>
    </p:spTree>
    <p:extLst>
      <p:ext uri="{BB962C8B-B14F-4D97-AF65-F5344CB8AC3E}">
        <p14:creationId xmlns:p14="http://schemas.microsoft.com/office/powerpoint/2010/main" val="4107346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Utilitarianism </a:t>
            </a:r>
            <a:endParaRPr lang="en-US" dirty="0"/>
          </a:p>
        </p:txBody>
      </p:sp>
      <p:sp>
        <p:nvSpPr>
          <p:cNvPr id="3" name="Content Placeholder 2"/>
          <p:cNvSpPr>
            <a:spLocks noGrp="1"/>
          </p:cNvSpPr>
          <p:nvPr>
            <p:ph idx="1"/>
          </p:nvPr>
        </p:nvSpPr>
        <p:spPr/>
        <p:txBody>
          <a:bodyPr/>
          <a:lstStyle/>
          <a:p>
            <a:r>
              <a:rPr lang="en-US" dirty="0" smtClean="0"/>
              <a:t>During the pandemic, </a:t>
            </a:r>
          </a:p>
          <a:p>
            <a:r>
              <a:rPr lang="en-US" dirty="0" smtClean="0"/>
              <a:t>Nurses were faced with decisions including;</a:t>
            </a:r>
          </a:p>
          <a:p>
            <a:r>
              <a:rPr lang="en-US" dirty="0" smtClean="0"/>
              <a:t>Allocating limited resources like ventilators and ICU beds “where they can be of greatest benefit” (McKenna, 2020, p. 2)</a:t>
            </a:r>
          </a:p>
          <a:p>
            <a:r>
              <a:rPr lang="en-US" dirty="0" smtClean="0"/>
              <a:t>This conflicted the principle of distributive justice, causing tension and stress for nurses</a:t>
            </a:r>
          </a:p>
        </p:txBody>
      </p:sp>
    </p:spTree>
    <p:extLst>
      <p:ext uri="{BB962C8B-B14F-4D97-AF65-F5344CB8AC3E}">
        <p14:creationId xmlns:p14="http://schemas.microsoft.com/office/powerpoint/2010/main" val="1514541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Withholding and Withdrawing Treatment </a:t>
            </a:r>
            <a:endParaRPr lang="en-US" dirty="0"/>
          </a:p>
        </p:txBody>
      </p:sp>
      <p:sp>
        <p:nvSpPr>
          <p:cNvPr id="3" name="Content Placeholder 2"/>
          <p:cNvSpPr>
            <a:spLocks noGrp="1"/>
          </p:cNvSpPr>
          <p:nvPr>
            <p:ph idx="1"/>
          </p:nvPr>
        </p:nvSpPr>
        <p:spPr/>
        <p:txBody>
          <a:bodyPr/>
          <a:lstStyle/>
          <a:p>
            <a:r>
              <a:rPr lang="en-US" dirty="0" smtClean="0"/>
              <a:t>The decision to withdraw or withhold treatment is always based on the interest of the patient </a:t>
            </a:r>
          </a:p>
          <a:p>
            <a:r>
              <a:rPr lang="en-US" dirty="0" smtClean="0"/>
              <a:t>However, it also impacts the nurses who implement it</a:t>
            </a:r>
          </a:p>
          <a:p>
            <a:r>
              <a:rPr lang="en-US" dirty="0" smtClean="0"/>
              <a:t>Withdrawing or withholding treatment also mean “to hasten death” </a:t>
            </a:r>
          </a:p>
          <a:p>
            <a:r>
              <a:rPr lang="en-US" dirty="0" smtClean="0"/>
              <a:t>Nurses make difficult triage decisions </a:t>
            </a:r>
            <a:endParaRPr lang="en-US" dirty="0"/>
          </a:p>
        </p:txBody>
      </p:sp>
    </p:spTree>
    <p:extLst>
      <p:ext uri="{BB962C8B-B14F-4D97-AF65-F5344CB8AC3E}">
        <p14:creationId xmlns:p14="http://schemas.microsoft.com/office/powerpoint/2010/main" val="202347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Solidarity </a:t>
            </a:r>
            <a:endParaRPr lang="en-US" dirty="0"/>
          </a:p>
        </p:txBody>
      </p:sp>
      <p:sp>
        <p:nvSpPr>
          <p:cNvPr id="3" name="Content Placeholder 2"/>
          <p:cNvSpPr>
            <a:spLocks noGrp="1"/>
          </p:cNvSpPr>
          <p:nvPr>
            <p:ph idx="1"/>
          </p:nvPr>
        </p:nvSpPr>
        <p:spPr/>
        <p:txBody>
          <a:bodyPr/>
          <a:lstStyle/>
          <a:p>
            <a:r>
              <a:rPr lang="en-US" dirty="0" smtClean="0"/>
              <a:t>Another dilemma is associated with principle of solidarity </a:t>
            </a:r>
          </a:p>
          <a:p>
            <a:r>
              <a:rPr lang="en-US" dirty="0" smtClean="0"/>
              <a:t>It states “all patients may not receive critical care, but those who do not should continue” receiving alternative care (McKenna, 2020, p. 2). </a:t>
            </a:r>
          </a:p>
          <a:p>
            <a:r>
              <a:rPr lang="en-US" dirty="0" smtClean="0"/>
              <a:t>This principle creates an ethical dilemma in withdrawal and withholding of treatment </a:t>
            </a:r>
            <a:endParaRPr lang="en-US" dirty="0"/>
          </a:p>
        </p:txBody>
      </p:sp>
    </p:spTree>
    <p:extLst>
      <p:ext uri="{BB962C8B-B14F-4D97-AF65-F5344CB8AC3E}">
        <p14:creationId xmlns:p14="http://schemas.microsoft.com/office/powerpoint/2010/main" val="1223236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Challenges </a:t>
            </a:r>
            <a:endParaRPr lang="en-US" dirty="0"/>
          </a:p>
        </p:txBody>
      </p:sp>
      <p:sp>
        <p:nvSpPr>
          <p:cNvPr id="3" name="Content Placeholder 2"/>
          <p:cNvSpPr>
            <a:spLocks noGrp="1"/>
          </p:cNvSpPr>
          <p:nvPr>
            <p:ph idx="1"/>
          </p:nvPr>
        </p:nvSpPr>
        <p:spPr/>
        <p:txBody>
          <a:bodyPr/>
          <a:lstStyle/>
          <a:p>
            <a:r>
              <a:rPr lang="en-US" dirty="0" smtClean="0"/>
              <a:t>Ethical dilemmas were not the only problems nurses faced during the pandemic </a:t>
            </a:r>
          </a:p>
          <a:p>
            <a:r>
              <a:rPr lang="en-US" dirty="0" smtClean="0"/>
              <a:t>Challenges include;</a:t>
            </a:r>
          </a:p>
          <a:p>
            <a:r>
              <a:rPr lang="en-US" dirty="0" smtClean="0"/>
              <a:t>Inadequate supply of PPEs</a:t>
            </a:r>
          </a:p>
          <a:p>
            <a:r>
              <a:rPr lang="en-US" dirty="0" smtClean="0"/>
              <a:t>Limited testing </a:t>
            </a:r>
          </a:p>
          <a:p>
            <a:r>
              <a:rPr lang="en-US" dirty="0" smtClean="0"/>
              <a:t>Insufficient amounts </a:t>
            </a:r>
          </a:p>
          <a:p>
            <a:r>
              <a:rPr lang="en-US" dirty="0" smtClean="0"/>
              <a:t>These challenges provides nurses with more ethical dilemmas</a:t>
            </a:r>
            <a:endParaRPr lang="en-US" dirty="0"/>
          </a:p>
        </p:txBody>
      </p:sp>
    </p:spTree>
    <p:extLst>
      <p:ext uri="{BB962C8B-B14F-4D97-AF65-F5344CB8AC3E}">
        <p14:creationId xmlns:p14="http://schemas.microsoft.com/office/powerpoint/2010/main" val="637171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One Predicted it </a:t>
            </a:r>
            <a:endParaRPr lang="en-US" dirty="0"/>
          </a:p>
        </p:txBody>
      </p:sp>
      <p:sp>
        <p:nvSpPr>
          <p:cNvPr id="3" name="Content Placeholder 2"/>
          <p:cNvSpPr>
            <a:spLocks noGrp="1"/>
          </p:cNvSpPr>
          <p:nvPr>
            <p:ph idx="1"/>
          </p:nvPr>
        </p:nvSpPr>
        <p:spPr/>
        <p:txBody>
          <a:bodyPr/>
          <a:lstStyle/>
          <a:p>
            <a:r>
              <a:rPr lang="en-US" dirty="0" smtClean="0"/>
              <a:t>No one anticipated that the coronavirus pandemic would have such a devastating effect</a:t>
            </a:r>
          </a:p>
          <a:p>
            <a:r>
              <a:rPr lang="en-US" dirty="0" smtClean="0"/>
              <a:t>This means that no one prepared for it</a:t>
            </a:r>
          </a:p>
          <a:p>
            <a:r>
              <a:rPr lang="en-US" dirty="0" smtClean="0"/>
              <a:t>This kind of pandemic has not been witnessed for almost a century</a:t>
            </a:r>
          </a:p>
          <a:p>
            <a:r>
              <a:rPr lang="en-US" dirty="0" smtClean="0"/>
              <a:t>Both hospitals and health care providers were not prepared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905692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Socialization Limitation</a:t>
            </a:r>
            <a:endParaRPr lang="en-US" dirty="0"/>
          </a:p>
        </p:txBody>
      </p:sp>
      <p:sp>
        <p:nvSpPr>
          <p:cNvPr id="3" name="Content Placeholder 2"/>
          <p:cNvSpPr>
            <a:spLocks noGrp="1"/>
          </p:cNvSpPr>
          <p:nvPr>
            <p:ph idx="1"/>
          </p:nvPr>
        </p:nvSpPr>
        <p:spPr/>
        <p:txBody>
          <a:bodyPr/>
          <a:lstStyle/>
          <a:p>
            <a:r>
              <a:rPr lang="en-US" dirty="0" smtClean="0"/>
              <a:t>Pandemic limited socialization </a:t>
            </a:r>
          </a:p>
          <a:p>
            <a:r>
              <a:rPr lang="en-US" dirty="0" smtClean="0"/>
              <a:t>Among the nurses’ role is to ensure the wellbeing of the patients</a:t>
            </a:r>
          </a:p>
          <a:p>
            <a:r>
              <a:rPr lang="en-US" dirty="0" smtClean="0"/>
              <a:t>Covid-19 patients were isolated and no one was allowed to come around them</a:t>
            </a:r>
          </a:p>
          <a:p>
            <a:r>
              <a:rPr lang="en-US" dirty="0" smtClean="0"/>
              <a:t>Therefore, nurses become the liaison between the patient and family</a:t>
            </a:r>
            <a:endParaRPr lang="en-US" dirty="0"/>
          </a:p>
        </p:txBody>
      </p:sp>
    </p:spTree>
    <p:extLst>
      <p:ext uri="{BB962C8B-B14F-4D97-AF65-F5344CB8AC3E}">
        <p14:creationId xmlns:p14="http://schemas.microsoft.com/office/powerpoint/2010/main" val="1511960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 is Needed</a:t>
            </a:r>
            <a:endParaRPr lang="en-US" dirty="0"/>
          </a:p>
        </p:txBody>
      </p:sp>
      <p:sp>
        <p:nvSpPr>
          <p:cNvPr id="3" name="Content Placeholder 2"/>
          <p:cNvSpPr>
            <a:spLocks noGrp="1"/>
          </p:cNvSpPr>
          <p:nvPr>
            <p:ph idx="1"/>
          </p:nvPr>
        </p:nvSpPr>
        <p:spPr/>
        <p:txBody>
          <a:bodyPr/>
          <a:lstStyle/>
          <a:p>
            <a:r>
              <a:rPr lang="en-US" dirty="0" smtClean="0"/>
              <a:t>Various organizations have come to help including:</a:t>
            </a:r>
          </a:p>
          <a:p>
            <a:r>
              <a:rPr lang="en-US" dirty="0" smtClean="0"/>
              <a:t>British Medical Association, National Institute for Health &amp; Care Excellence, and Royal College of Physicians</a:t>
            </a:r>
          </a:p>
          <a:p>
            <a:r>
              <a:rPr lang="en-US" dirty="0" smtClean="0"/>
              <a:t>These institutions have helped to draw the ethical guidelines for some of the above-explained scenarios</a:t>
            </a:r>
            <a:endParaRPr lang="en-US" dirty="0"/>
          </a:p>
        </p:txBody>
      </p:sp>
    </p:spTree>
    <p:extLst>
      <p:ext uri="{BB962C8B-B14F-4D97-AF65-F5344CB8AC3E}">
        <p14:creationId xmlns:p14="http://schemas.microsoft.com/office/powerpoint/2010/main" val="2817482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Help is still Needed</a:t>
            </a:r>
            <a:endParaRPr lang="en-US" dirty="0"/>
          </a:p>
        </p:txBody>
      </p:sp>
      <p:sp>
        <p:nvSpPr>
          <p:cNvPr id="3" name="Content Placeholder 2"/>
          <p:cNvSpPr>
            <a:spLocks noGrp="1"/>
          </p:cNvSpPr>
          <p:nvPr>
            <p:ph idx="1"/>
          </p:nvPr>
        </p:nvSpPr>
        <p:spPr/>
        <p:txBody>
          <a:bodyPr/>
          <a:lstStyle/>
          <a:p>
            <a:r>
              <a:rPr lang="en-US" dirty="0" smtClean="0"/>
              <a:t>The solutions established so far are not enough</a:t>
            </a:r>
          </a:p>
          <a:p>
            <a:r>
              <a:rPr lang="en-US" dirty="0" smtClean="0"/>
              <a:t>Nurses can still face unknown challenges </a:t>
            </a:r>
          </a:p>
          <a:p>
            <a:r>
              <a:rPr lang="en-US" dirty="0" smtClean="0"/>
              <a:t>McKenna calls for vigilance and mindfulness </a:t>
            </a:r>
          </a:p>
          <a:p>
            <a:r>
              <a:rPr lang="en-US" dirty="0" smtClean="0"/>
              <a:t>Nurses are required to use their judgment when making decisions regarding care for patients</a:t>
            </a:r>
            <a:endParaRPr lang="en-US" dirty="0"/>
          </a:p>
        </p:txBody>
      </p:sp>
    </p:spTree>
    <p:extLst>
      <p:ext uri="{BB962C8B-B14F-4D97-AF65-F5344CB8AC3E}">
        <p14:creationId xmlns:p14="http://schemas.microsoft.com/office/powerpoint/2010/main" val="3727696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Covid-19 is a pandemic </a:t>
            </a:r>
          </a:p>
          <a:p>
            <a:r>
              <a:rPr lang="en-US" dirty="0" smtClean="0"/>
              <a:t>It is consistent with the feature of public health crisis </a:t>
            </a:r>
          </a:p>
          <a:p>
            <a:r>
              <a:rPr lang="en-US" dirty="0" smtClean="0"/>
              <a:t>It placed strains on the health care system </a:t>
            </a:r>
          </a:p>
          <a:p>
            <a:r>
              <a:rPr lang="en-US" dirty="0" smtClean="0"/>
              <a:t>This includes nurses, who are part of the health care system </a:t>
            </a:r>
          </a:p>
          <a:p>
            <a:r>
              <a:rPr lang="en-US" dirty="0" smtClean="0"/>
              <a:t>It created ethical dilemma for nurses who sought to advocate for their rights</a:t>
            </a:r>
            <a:endParaRPr lang="en-US" dirty="0"/>
          </a:p>
        </p:txBody>
      </p:sp>
    </p:spTree>
    <p:extLst>
      <p:ext uri="{BB962C8B-B14F-4D97-AF65-F5344CB8AC3E}">
        <p14:creationId xmlns:p14="http://schemas.microsoft.com/office/powerpoint/2010/main" val="1845915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lstStyle/>
          <a:p>
            <a:r>
              <a:rPr lang="en-US" dirty="0"/>
              <a:t>McKenna, H. (2020). Covid-19: Ethical issues for nurses. </a:t>
            </a:r>
            <a:r>
              <a:rPr lang="en-US" i="1" dirty="0"/>
              <a:t>International Journal of Nursing Studies</a:t>
            </a:r>
            <a:r>
              <a:rPr lang="en-US" dirty="0"/>
              <a:t>, </a:t>
            </a:r>
            <a:r>
              <a:rPr lang="en-US" i="1" dirty="0"/>
              <a:t>110</a:t>
            </a:r>
            <a:r>
              <a:rPr lang="en-US" dirty="0"/>
              <a:t>, 103673.</a:t>
            </a:r>
          </a:p>
          <a:p>
            <a:endParaRPr lang="en-US" dirty="0"/>
          </a:p>
        </p:txBody>
      </p:sp>
    </p:spTree>
    <p:extLst>
      <p:ext uri="{BB962C8B-B14F-4D97-AF65-F5344CB8AC3E}">
        <p14:creationId xmlns:p14="http://schemas.microsoft.com/office/powerpoint/2010/main" val="1690554570"/>
      </p:ext>
    </p:extLst>
  </p:cSld>
  <p:clrMapOvr>
    <a:masterClrMapping/>
  </p:clrMapOvr>
</p:sld>
</file>

<file path=ppt/theme/theme1.xml><?xml version="1.0" encoding="utf-8"?>
<a:theme xmlns:a="http://schemas.openxmlformats.org/drawingml/2006/main" name="Meadow design template">
  <a:themeElements>
    <a:clrScheme name="Office Theme 2">
      <a:dk1>
        <a:srgbClr val="003300"/>
      </a:dk1>
      <a:lt1>
        <a:srgbClr val="F1F7E9"/>
      </a:lt1>
      <a:dk2>
        <a:srgbClr val="FFFFFF"/>
      </a:dk2>
      <a:lt2>
        <a:srgbClr val="366B1B"/>
      </a:lt2>
      <a:accent1>
        <a:srgbClr val="8BAE6C"/>
      </a:accent1>
      <a:accent2>
        <a:srgbClr val="FF66FF"/>
      </a:accent2>
      <a:accent3>
        <a:srgbClr val="F7FAF2"/>
      </a:accent3>
      <a:accent4>
        <a:srgbClr val="002A00"/>
      </a:accent4>
      <a:accent5>
        <a:srgbClr val="C4D3BA"/>
      </a:accent5>
      <a:accent6>
        <a:srgbClr val="E75CE7"/>
      </a:accent6>
      <a:hlink>
        <a:srgbClr val="808000"/>
      </a:hlink>
      <a:folHlink>
        <a:srgbClr val="8DBA76"/>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112208"/>
        </a:dk1>
        <a:lt1>
          <a:srgbClr val="FFFFFF"/>
        </a:lt1>
        <a:dk2>
          <a:srgbClr val="3D541E"/>
        </a:dk2>
        <a:lt2>
          <a:srgbClr val="FFFFFF"/>
        </a:lt2>
        <a:accent1>
          <a:srgbClr val="8BAE6C"/>
        </a:accent1>
        <a:accent2>
          <a:srgbClr val="FF66FF"/>
        </a:accent2>
        <a:accent3>
          <a:srgbClr val="AFB3AB"/>
        </a:accent3>
        <a:accent4>
          <a:srgbClr val="DADADA"/>
        </a:accent4>
        <a:accent5>
          <a:srgbClr val="C4D3BA"/>
        </a:accent5>
        <a:accent6>
          <a:srgbClr val="E75CE7"/>
        </a:accent6>
        <a:hlink>
          <a:srgbClr val="808000"/>
        </a:hlink>
        <a:folHlink>
          <a:srgbClr val="162B0B"/>
        </a:folHlink>
      </a:clrScheme>
      <a:clrMap bg1="dk2" tx1="lt1" bg2="dk1" tx2="lt2" accent1="accent1" accent2="accent2" accent3="accent3" accent4="accent4" accent5="accent5" accent6="accent6" hlink="hlink" folHlink="folHlink"/>
    </a:extraClrScheme>
    <a:extraClrScheme>
      <a:clrScheme name="Office Theme 2">
        <a:dk1>
          <a:srgbClr val="003300"/>
        </a:dk1>
        <a:lt1>
          <a:srgbClr val="F1F7E9"/>
        </a:lt1>
        <a:dk2>
          <a:srgbClr val="FFFFFF"/>
        </a:dk2>
        <a:lt2>
          <a:srgbClr val="366B1B"/>
        </a:lt2>
        <a:accent1>
          <a:srgbClr val="8BAE6C"/>
        </a:accent1>
        <a:accent2>
          <a:srgbClr val="FF66FF"/>
        </a:accent2>
        <a:accent3>
          <a:srgbClr val="F7FAF2"/>
        </a:accent3>
        <a:accent4>
          <a:srgbClr val="002A00"/>
        </a:accent4>
        <a:accent5>
          <a:srgbClr val="C4D3BA"/>
        </a:accent5>
        <a:accent6>
          <a:srgbClr val="E75CE7"/>
        </a:accent6>
        <a:hlink>
          <a:srgbClr val="808000"/>
        </a:hlink>
        <a:folHlink>
          <a:srgbClr val="8DBA76"/>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93939"/>
        </a:lt2>
        <a:accent1>
          <a:srgbClr val="CBCBCB"/>
        </a:accent1>
        <a:accent2>
          <a:srgbClr val="5F5F5F"/>
        </a:accent2>
        <a:accent3>
          <a:srgbClr val="FFFFFF"/>
        </a:accent3>
        <a:accent4>
          <a:srgbClr val="000000"/>
        </a:accent4>
        <a:accent5>
          <a:srgbClr val="E2E2E2"/>
        </a:accent5>
        <a:accent6>
          <a:srgbClr val="555555"/>
        </a:accent6>
        <a:hlink>
          <a:srgbClr val="969696"/>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Meadow design template</Template>
  <TotalTime>152</TotalTime>
  <Words>2515</Words>
  <Application>Microsoft Office PowerPoint</Application>
  <PresentationFormat>On-screen Show (4:3)</PresentationFormat>
  <Paragraphs>155</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Meadow design template</vt:lpstr>
      <vt:lpstr>Article Analysis Presentation </vt:lpstr>
      <vt:lpstr>Introduction </vt:lpstr>
      <vt:lpstr>Ethical Issue </vt:lpstr>
      <vt:lpstr>Nursing Principles </vt:lpstr>
      <vt:lpstr>Nurses’ Duty </vt:lpstr>
      <vt:lpstr>Nursing Foundation </vt:lpstr>
      <vt:lpstr>Nurses are People </vt:lpstr>
      <vt:lpstr>Covid-19 and Nurses</vt:lpstr>
      <vt:lpstr>Nurses are not Immune </vt:lpstr>
      <vt:lpstr>Making the Toughest Choices </vt:lpstr>
      <vt:lpstr>Deciding what is Right</vt:lpstr>
      <vt:lpstr>Utilitarianism in Nursing </vt:lpstr>
      <vt:lpstr>Example of Utilitarianism </vt:lpstr>
      <vt:lpstr>Withholding and Withdrawing Treatment </vt:lpstr>
      <vt:lpstr>Principle of Solidarity </vt:lpstr>
      <vt:lpstr>Nursing Challenges </vt:lpstr>
      <vt:lpstr>No One Predicted it </vt:lpstr>
      <vt:lpstr>Socialization Limitation</vt:lpstr>
      <vt:lpstr>Help is Needed</vt:lpstr>
      <vt:lpstr>Help is still Needed</vt:lpstr>
      <vt:lpstr>Conclusion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VINNY</cp:lastModifiedBy>
  <cp:revision>14</cp:revision>
  <dcterms:created xsi:type="dcterms:W3CDTF">2021-01-19T09:55:33Z</dcterms:created>
  <dcterms:modified xsi:type="dcterms:W3CDTF">2021-01-19T16:48:43Z</dcterms:modified>
</cp:coreProperties>
</file>